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88" r:id="rId6"/>
    <p:sldId id="289" r:id="rId7"/>
    <p:sldId id="294" r:id="rId8"/>
    <p:sldId id="290" r:id="rId9"/>
    <p:sldId id="298" r:id="rId10"/>
    <p:sldId id="29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274" autoAdjust="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10/16/2020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10/16/2020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10/16/2020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10/16/2020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10/16/2020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anchor="b">
            <a:normAutofit/>
          </a:bodyPr>
          <a:lstStyle>
            <a:lvl1pPr algn="l">
              <a:defRPr sz="5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10/16/2020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10/16/2020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10/16/2020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anchor="ctr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10/16/2020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10/16/2020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10/16/2020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10/16/2020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106319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fdr.instructure.com/login/ldap" TargetMode="External"/><Relationship Id="rId2" Type="http://schemas.openxmlformats.org/officeDocument/2006/relationships/hyperlink" Target="http://www.sfdr-cisd.org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012345@student.sfdr-cisd.org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2229" y="165020"/>
            <a:ext cx="10539477" cy="2263258"/>
          </a:xfrm>
        </p:spPr>
        <p:txBody>
          <a:bodyPr>
            <a:normAutofit/>
          </a:bodyPr>
          <a:lstStyle/>
          <a:p>
            <a:r>
              <a:rPr lang="en-US" sz="11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pct90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lt"/>
                <a:ea typeface="+mn-ea"/>
                <a:cs typeface="+mn-cs"/>
              </a:rPr>
              <a:t>“Canvas”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967135" y="2476917"/>
            <a:ext cx="7852530" cy="1771600"/>
          </a:xfrm>
        </p:spPr>
        <p:txBody>
          <a:bodyPr/>
          <a:lstStyle/>
          <a:p>
            <a:r>
              <a:rPr lang="en-US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pct80">
                  <a:fgClr>
                    <a:schemeClr val="accent5">
                      <a:lumMod val="40000"/>
                      <a:lumOff val="60000"/>
                    </a:schemeClr>
                  </a:fgClr>
                  <a:bgClr>
                    <a:schemeClr val="bg1"/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Gu</a:t>
            </a:r>
            <a:r>
              <a:rPr lang="es-ES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pct80">
                  <a:fgClr>
                    <a:schemeClr val="accent5">
                      <a:lumMod val="40000"/>
                      <a:lumOff val="60000"/>
                    </a:schemeClr>
                  </a:fgClr>
                  <a:bgClr>
                    <a:schemeClr val="bg1"/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í</a:t>
            </a:r>
            <a:r>
              <a:rPr lang="en-US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pct80">
                  <a:fgClr>
                    <a:schemeClr val="accent5">
                      <a:lumMod val="40000"/>
                      <a:lumOff val="60000"/>
                    </a:schemeClr>
                  </a:fgClr>
                  <a:bgClr>
                    <a:schemeClr val="bg1"/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 para </a:t>
            </a:r>
            <a:r>
              <a:rPr lang="en-US" b="1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pct80">
                  <a:fgClr>
                    <a:schemeClr val="accent5">
                      <a:lumMod val="40000"/>
                      <a:lumOff val="60000"/>
                    </a:schemeClr>
                  </a:fgClr>
                  <a:bgClr>
                    <a:schemeClr val="bg1"/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estudiantes</a:t>
            </a:r>
            <a:r>
              <a:rPr lang="en-US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pct80">
                  <a:fgClr>
                    <a:schemeClr val="accent5">
                      <a:lumMod val="40000"/>
                      <a:lumOff val="60000"/>
                    </a:schemeClr>
                  </a:fgClr>
                  <a:bgClr>
                    <a:schemeClr val="bg1"/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y padres</a:t>
            </a:r>
            <a:endParaRPr lang="en-US" dirty="0">
              <a:pattFill prst="pct80">
                <a:fgClr>
                  <a:schemeClr val="accent5">
                    <a:lumMod val="40000"/>
                    <a:lumOff val="60000"/>
                  </a:schemeClr>
                </a:fgClr>
                <a:bgClr>
                  <a:schemeClr val="bg1"/>
                </a:bgClr>
              </a:pattFill>
            </a:endParaRPr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pct90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lt"/>
                <a:ea typeface="+mn-ea"/>
                <a:cs typeface="+mn-cs"/>
              </a:rPr>
              <a:t>¿Que </a:t>
            </a:r>
            <a:r>
              <a:rPr lang="en-US" sz="80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pct90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lt"/>
                <a:ea typeface="+mn-ea"/>
                <a:cs typeface="+mn-cs"/>
              </a:rPr>
              <a:t>es</a:t>
            </a:r>
            <a:r>
              <a:rPr lang="en-US" sz="8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pct90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lt"/>
                <a:ea typeface="+mn-ea"/>
                <a:cs typeface="+mn-cs"/>
              </a:rPr>
              <a:t> Canvas?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8572" y="1485900"/>
            <a:ext cx="9134856" cy="2288931"/>
          </a:xfrm>
        </p:spPr>
        <p:txBody>
          <a:bodyPr/>
          <a:lstStyle/>
          <a:p>
            <a:r>
              <a:rPr lang="es-ES" sz="2400" dirty="0" err="1" smtClean="0"/>
              <a:t>Canvas</a:t>
            </a:r>
            <a:r>
              <a:rPr lang="es-ES" sz="2400" dirty="0" smtClean="0"/>
              <a:t> </a:t>
            </a:r>
            <a:r>
              <a:rPr lang="es-ES" sz="2400" dirty="0"/>
              <a:t>es un sistema de gestión de aprendizaje basado en la web </a:t>
            </a:r>
            <a:r>
              <a:rPr lang="es-ES" sz="2400" dirty="0" smtClean="0"/>
              <a:t>que es </a:t>
            </a:r>
            <a:r>
              <a:rPr lang="es-ES" sz="2400" dirty="0"/>
              <a:t>utilizado por instituciones de aprendizaje, educadores y estudiantes para acceder y administrar materiales de aprendizaje de cursos en línea y comunicarse sobre el desarrollo de habilidades y logros de aprendizaje.</a:t>
            </a:r>
            <a:endParaRPr lang="es-ES" sz="2400" dirty="0" smtClean="0"/>
          </a:p>
          <a:p>
            <a:endParaRPr lang="en-US" dirty="0"/>
          </a:p>
        </p:txBody>
      </p:sp>
      <p:pic>
        <p:nvPicPr>
          <p:cNvPr id="1027" name="Picture 3" descr="Canvas Log 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774831"/>
            <a:ext cx="7994502" cy="1622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386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536267" y="196949"/>
            <a:ext cx="5088741" cy="1295398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pct90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lt"/>
                <a:ea typeface="+mn-ea"/>
                <a:cs typeface="+mn-cs"/>
              </a:rPr>
              <a:t>Inicio</a:t>
            </a:r>
            <a:endParaRPr lang="en-US" sz="8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pct90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13"/>
          <p:cNvSpPr>
            <a:spLocks noGrp="1"/>
          </p:cNvSpPr>
          <p:nvPr>
            <p:ph idx="1"/>
          </p:nvPr>
        </p:nvSpPr>
        <p:spPr>
          <a:xfrm>
            <a:off x="2789028" y="1492347"/>
            <a:ext cx="6907856" cy="778329"/>
          </a:xfrm>
        </p:spPr>
        <p:txBody>
          <a:bodyPr>
            <a:normAutofit fontScale="92500" lnSpcReduction="20000"/>
          </a:bodyPr>
          <a:lstStyle/>
          <a:p>
            <a:r>
              <a:rPr lang="es-ES" sz="2800" dirty="0" smtClean="0"/>
              <a:t>Debe </a:t>
            </a:r>
            <a:r>
              <a:rPr lang="es-ES" sz="2800" dirty="0"/>
              <a:t>utilizar el navegador Chrome más reciente.</a:t>
            </a:r>
            <a:endParaRPr lang="en-US" sz="2800" dirty="0"/>
          </a:p>
        </p:txBody>
      </p:sp>
      <p:pic>
        <p:nvPicPr>
          <p:cNvPr id="2050" name="Picture 2" descr="Improving load performance and debugging with Chrome DevTools - LogRocket  Blo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865" y="2158982"/>
            <a:ext cx="2814183" cy="2814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742192" y="1227958"/>
            <a:ext cx="1837046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trellis">
                  <a:fgClr>
                    <a:schemeClr val="accent5">
                      <a:lumMod val="40000"/>
                      <a:lumOff val="60000"/>
                    </a:schemeClr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</a:t>
            </a:r>
            <a:endParaRPr lang="en-US" sz="166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trellis">
                <a:fgClr>
                  <a:schemeClr val="accent5">
                    <a:lumMod val="40000"/>
                    <a:lumOff val="60000"/>
                  </a:schemeClr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4606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865224" y="0"/>
            <a:ext cx="7596555" cy="1266092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pct90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lt"/>
                <a:ea typeface="+mn-ea"/>
                <a:cs typeface="+mn-cs"/>
              </a:rPr>
              <a:t>Comenzando</a:t>
            </a:r>
            <a:endParaRPr lang="en-US" sz="8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pct90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4494" y="1465134"/>
            <a:ext cx="1837046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trellis">
                  <a:fgClr>
                    <a:schemeClr val="accent5">
                      <a:lumMod val="40000"/>
                      <a:lumOff val="60000"/>
                    </a:schemeClr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2</a:t>
            </a:r>
            <a:endParaRPr lang="en-US" sz="166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trellis">
                <a:fgClr>
                  <a:schemeClr val="accent5">
                    <a:lumMod val="40000"/>
                    <a:lumOff val="60000"/>
                  </a:schemeClr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6" name="Content Placeholder 13"/>
          <p:cNvSpPr txBox="1">
            <a:spLocks/>
          </p:cNvSpPr>
          <p:nvPr/>
        </p:nvSpPr>
        <p:spPr>
          <a:xfrm>
            <a:off x="2209574" y="1266092"/>
            <a:ext cx="6907856" cy="3332451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286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spcBef>
                <a:spcPts val="0"/>
              </a:spcBef>
              <a:buNone/>
            </a:pPr>
            <a:r>
              <a:rPr lang="es-ES" sz="2400" dirty="0"/>
              <a:t>Desde la página de inicio del distrito en </a:t>
            </a:r>
            <a:endParaRPr lang="es-ES" sz="2400" dirty="0" smtClean="0"/>
          </a:p>
          <a:p>
            <a:pPr marL="45720" indent="0" algn="ctr">
              <a:spcBef>
                <a:spcPts val="0"/>
              </a:spcBef>
              <a:buNone/>
            </a:pPr>
            <a:r>
              <a:rPr lang="es-ES" sz="2400" dirty="0" smtClean="0">
                <a:hlinkClick r:id="rId2"/>
              </a:rPr>
              <a:t>www.sfdr-cisd.org</a:t>
            </a:r>
            <a:r>
              <a:rPr lang="es-ES" sz="2400" dirty="0" smtClean="0"/>
              <a:t> , </a:t>
            </a:r>
            <a:r>
              <a:rPr lang="es-ES" sz="2400" dirty="0"/>
              <a:t>en la pestaña Estudiantes, seleccione Inicio de sesión en </a:t>
            </a:r>
            <a:r>
              <a:rPr lang="es-ES" sz="2400" dirty="0" err="1" smtClean="0"/>
              <a:t>Canvas</a:t>
            </a:r>
            <a:endParaRPr lang="es-ES" sz="2400" dirty="0"/>
          </a:p>
          <a:p>
            <a:pPr marL="45720" indent="0" algn="ctr">
              <a:buNone/>
            </a:pPr>
            <a:r>
              <a:rPr lang="en-US" sz="2400" dirty="0" smtClean="0">
                <a:hlinkClick r:id="rId3"/>
              </a:rPr>
              <a:t>https</a:t>
            </a:r>
            <a:r>
              <a:rPr lang="en-US" sz="2400" dirty="0">
                <a:hlinkClick r:id="rId3"/>
              </a:rPr>
              <a:t>://</a:t>
            </a:r>
            <a:r>
              <a:rPr lang="en-US" sz="2400" dirty="0" smtClean="0">
                <a:hlinkClick r:id="rId3"/>
              </a:rPr>
              <a:t>sfdr.instructure.com/login/ldap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3203" y="3327182"/>
            <a:ext cx="3760596" cy="326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14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09574" y="0"/>
            <a:ext cx="7596555" cy="1266092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pct90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lt"/>
                <a:ea typeface="+mn-ea"/>
                <a:cs typeface="+mn-cs"/>
              </a:rPr>
              <a:t>Comenzando</a:t>
            </a:r>
            <a:endParaRPr lang="en-US" sz="8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pct90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4494" y="1266092"/>
            <a:ext cx="1837046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trellis">
                  <a:fgClr>
                    <a:schemeClr val="accent5">
                      <a:lumMod val="40000"/>
                      <a:lumOff val="60000"/>
                    </a:schemeClr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3</a:t>
            </a:r>
            <a:endParaRPr lang="en-US" sz="166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trellis">
                <a:fgClr>
                  <a:schemeClr val="accent5">
                    <a:lumMod val="40000"/>
                    <a:lumOff val="60000"/>
                  </a:schemeClr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0" name="Content Placeholder 13"/>
          <p:cNvSpPr txBox="1">
            <a:spLocks/>
          </p:cNvSpPr>
          <p:nvPr/>
        </p:nvSpPr>
        <p:spPr>
          <a:xfrm>
            <a:off x="2029959" y="1291213"/>
            <a:ext cx="8812212" cy="4374801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286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es-ES" sz="2400" dirty="0"/>
              <a:t>El correo electrónico </a:t>
            </a:r>
            <a:r>
              <a:rPr lang="es-ES" sz="2400" dirty="0" smtClean="0"/>
              <a:t>del estudiante </a:t>
            </a:r>
            <a:r>
              <a:rPr lang="es-ES" sz="2400" dirty="0"/>
              <a:t>será su número de identificación de seis dígitos, </a:t>
            </a:r>
            <a:r>
              <a:rPr lang="es-ES" sz="2400" dirty="0" smtClean="0"/>
              <a:t>incluido @ </a:t>
            </a:r>
            <a:r>
              <a:rPr lang="es-ES" sz="2400" dirty="0"/>
              <a:t>student.sfdr-cisd.org. </a:t>
            </a:r>
            <a:endParaRPr lang="es-ES" sz="2400" dirty="0" smtClean="0"/>
          </a:p>
          <a:p>
            <a:pPr marL="45720" indent="0" algn="ctr">
              <a:buNone/>
            </a:pPr>
            <a:r>
              <a:rPr lang="es-ES" sz="2400" dirty="0" smtClean="0"/>
              <a:t>Si </a:t>
            </a:r>
            <a:r>
              <a:rPr lang="es-ES" sz="2400" dirty="0"/>
              <a:t>eso no funciona, solo use su número de identificación de estudiante en el lugar de su correo electrónico.</a:t>
            </a:r>
          </a:p>
          <a:p>
            <a:pPr marL="45720" indent="0" algn="ctr">
              <a:buNone/>
            </a:pPr>
            <a:r>
              <a:rPr lang="en-US" sz="2400" b="1" i="1" u="sng" dirty="0" err="1" smtClean="0"/>
              <a:t>Ejemplo</a:t>
            </a:r>
            <a:endParaRPr lang="en-US" sz="2400" b="1" i="1" u="sng" dirty="0" smtClean="0"/>
          </a:p>
          <a:p>
            <a:pPr marL="45720" indent="0" algn="ctr">
              <a:buNone/>
            </a:pPr>
            <a:r>
              <a:rPr lang="en-US" sz="2400" i="1" dirty="0" smtClean="0">
                <a:solidFill>
                  <a:srgbClr val="002060"/>
                </a:solidFill>
                <a:hlinkClick r:id="rId2"/>
              </a:rPr>
              <a:t>012345@student.sfdr-cisd.org</a:t>
            </a:r>
            <a:endParaRPr lang="en-US" sz="2400" i="1" dirty="0" smtClean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r>
              <a:rPr lang="en-US" sz="2400" b="1" i="1" u="sng" dirty="0" smtClean="0"/>
              <a:t>O</a:t>
            </a:r>
          </a:p>
          <a:p>
            <a:pPr marL="45720" indent="0" algn="ctr">
              <a:buNone/>
            </a:pPr>
            <a:r>
              <a:rPr lang="en-US" sz="2400" i="1" dirty="0"/>
              <a:t>012345</a:t>
            </a:r>
          </a:p>
        </p:txBody>
      </p:sp>
    </p:spTree>
    <p:extLst>
      <p:ext uri="{BB962C8B-B14F-4D97-AF65-F5344CB8AC3E}">
        <p14:creationId xmlns:p14="http://schemas.microsoft.com/office/powerpoint/2010/main" val="140270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013631" y="0"/>
            <a:ext cx="7596555" cy="1266092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pct90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lt"/>
                <a:ea typeface="+mn-ea"/>
                <a:cs typeface="+mn-cs"/>
              </a:rPr>
              <a:t>Comenzando</a:t>
            </a:r>
            <a:endParaRPr lang="en-US" sz="8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pct90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0194" y="1266092"/>
            <a:ext cx="1837046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trellis">
                  <a:fgClr>
                    <a:schemeClr val="accent5">
                      <a:lumMod val="40000"/>
                      <a:lumOff val="60000"/>
                    </a:schemeClr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4</a:t>
            </a:r>
            <a:endParaRPr lang="en-US" sz="166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trellis">
                <a:fgClr>
                  <a:schemeClr val="accent5">
                    <a:lumMod val="40000"/>
                    <a:lumOff val="60000"/>
                  </a:schemeClr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5" name="Content Placeholder 13"/>
          <p:cNvSpPr txBox="1">
            <a:spLocks/>
          </p:cNvSpPr>
          <p:nvPr/>
        </p:nvSpPr>
        <p:spPr>
          <a:xfrm>
            <a:off x="1703388" y="1266092"/>
            <a:ext cx="8812212" cy="4374801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286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es-ES" sz="2400" dirty="0"/>
              <a:t>L</a:t>
            </a:r>
            <a:r>
              <a:rPr lang="es-ES" sz="2400" dirty="0" smtClean="0"/>
              <a:t>a </a:t>
            </a:r>
            <a:r>
              <a:rPr lang="es-ES" sz="2400" dirty="0"/>
              <a:t>contraseña de los estudiantes sería su primera inicial, la última inicial y su número de identificación de seis </a:t>
            </a:r>
            <a:r>
              <a:rPr lang="es-ES" sz="2400" dirty="0" smtClean="0"/>
              <a:t>dígitos.</a:t>
            </a:r>
            <a:endParaRPr lang="es-ES" sz="2400" b="1" i="1" u="sng" dirty="0" smtClean="0"/>
          </a:p>
          <a:p>
            <a:pPr marL="45720" indent="0" algn="ctr">
              <a:buNone/>
            </a:pPr>
            <a:r>
              <a:rPr lang="es-ES" sz="2400" b="1" i="1" u="sng" dirty="0" smtClean="0"/>
              <a:t>Ejemplo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err="1" smtClean="0"/>
              <a:t>primerinicial</a:t>
            </a:r>
            <a:r>
              <a:rPr lang="en-US" sz="2400" dirty="0"/>
              <a:t>+ </a:t>
            </a:r>
            <a:r>
              <a:rPr lang="en-US" sz="2400" dirty="0" err="1"/>
              <a:t>última</a:t>
            </a:r>
            <a:r>
              <a:rPr lang="en-US" sz="2400" dirty="0"/>
              <a:t> </a:t>
            </a:r>
            <a:r>
              <a:rPr lang="en-US" sz="2400" dirty="0" err="1"/>
              <a:t>inicial+ID</a:t>
            </a:r>
            <a:r>
              <a:rPr lang="en-US" sz="2400" dirty="0"/>
              <a:t> de </a:t>
            </a:r>
            <a:r>
              <a:rPr lang="en-US" sz="2400" dirty="0" err="1"/>
              <a:t>seis</a:t>
            </a:r>
            <a:r>
              <a:rPr lang="en-US" sz="2400" dirty="0"/>
              <a:t> </a:t>
            </a:r>
            <a:r>
              <a:rPr lang="en-US" sz="2400" dirty="0" err="1" smtClean="0"/>
              <a:t>dígitos</a:t>
            </a:r>
            <a:endParaRPr lang="en-US" sz="2400" dirty="0" smtClean="0"/>
          </a:p>
          <a:p>
            <a:pPr marL="45720" indent="0" algn="ctr">
              <a:buNone/>
            </a:pPr>
            <a:r>
              <a:rPr lang="es-ES" sz="2400" dirty="0"/>
              <a:t>fl012345</a:t>
            </a:r>
          </a:p>
          <a:p>
            <a:pPr marL="45720" indent="0" algn="ctr">
              <a:buNone/>
            </a:pPr>
            <a:endParaRPr lang="es-ES" sz="2400" b="1" i="1" u="sng" dirty="0"/>
          </a:p>
          <a:p>
            <a:pPr marL="45720" indent="0">
              <a:buNone/>
            </a:pPr>
            <a:endParaRPr lang="es-ES" sz="2400" dirty="0" smtClean="0"/>
          </a:p>
          <a:p>
            <a:pPr marL="45720" indent="0">
              <a:buNone/>
            </a:pPr>
            <a:endParaRPr lang="es-ES" sz="2400" dirty="0" smtClean="0"/>
          </a:p>
        </p:txBody>
      </p:sp>
    </p:spTree>
    <p:extLst>
      <p:ext uri="{BB962C8B-B14F-4D97-AF65-F5344CB8AC3E}">
        <p14:creationId xmlns:p14="http://schemas.microsoft.com/office/powerpoint/2010/main" val="262414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3"/>
          <p:cNvSpPr txBox="1">
            <a:spLocks/>
          </p:cNvSpPr>
          <p:nvPr/>
        </p:nvSpPr>
        <p:spPr>
          <a:xfrm>
            <a:off x="1638074" y="759907"/>
            <a:ext cx="8812212" cy="4374801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286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es-ES" sz="4400" dirty="0" err="1"/>
              <a:t>Canvas</a:t>
            </a:r>
            <a:r>
              <a:rPr lang="es-ES" sz="4400" dirty="0"/>
              <a:t> es para acceso de estudiantes solo en este momento. Los padres pueden usar </a:t>
            </a:r>
            <a:r>
              <a:rPr lang="es-ES" sz="4400" dirty="0" err="1"/>
              <a:t>Canvas</a:t>
            </a:r>
            <a:r>
              <a:rPr lang="es-ES" sz="4400" dirty="0"/>
              <a:t> para acceder a las calificaciones de sus hijos únicamente.</a:t>
            </a:r>
            <a:endParaRPr lang="es-ES" sz="2400" dirty="0" smtClean="0"/>
          </a:p>
          <a:p>
            <a:pPr marL="45720" indent="0">
              <a:buNone/>
            </a:pPr>
            <a:endParaRPr lang="es-ES" sz="2400" dirty="0" smtClean="0"/>
          </a:p>
        </p:txBody>
      </p:sp>
      <p:pic>
        <p:nvPicPr>
          <p:cNvPr id="6" name="Picture 5" descr="Report Card School Student Grading In Education PNG, Clipart, Angle, Area,  Blessing Card, Class, Diagram Free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94" b="98413" l="1236" r="97253">
                        <a14:foregroundMark x1="4533" y1="4365" x2="56731" y2="4762"/>
                        <a14:foregroundMark x1="48077" y1="20503" x2="71016" y2="70635"/>
                        <a14:foregroundMark x1="56731" y1="21429" x2="80082" y2="68783"/>
                        <a14:foregroundMark x1="91484" y1="75661" x2="93269" y2="82407"/>
                        <a14:foregroundMark x1="97253" y1="81614" x2="97390" y2="76587"/>
                        <a14:foregroundMark x1="50687" y1="94709" x2="89148" y2="88757"/>
                        <a14:foregroundMark x1="80632" y1="98280" x2="87637" y2="98413"/>
                        <a14:foregroundMark x1="6456" y1="9524" x2="54670" y2="6349"/>
                        <a14:foregroundMark x1="13049" y1="14683" x2="53571" y2="13889"/>
                        <a14:foregroundMark x1="15247" y1="23677" x2="26511" y2="23810"/>
                        <a14:foregroundMark x1="18132" y1="37963" x2="35577" y2="34127"/>
                        <a14:foregroundMark x1="22665" y1="53571" x2="50824" y2="52910"/>
                        <a14:foregroundMark x1="1236" y1="7011" x2="1648" y2="794"/>
                        <a14:backgroundMark x1="824" y1="13624" x2="14011" y2="95238"/>
                        <a14:backgroundMark x1="67033" y1="3571" x2="87500" y2="13624"/>
                        <a14:backgroundMark x1="88599" y1="4630" x2="97665" y2="19444"/>
                        <a14:backgroundMark x1="98626" y1="26852" x2="96291" y2="73280"/>
                        <a14:backgroundMark x1="94368" y1="87037" x2="94368" y2="99603"/>
                        <a14:backgroundMark x1="10165" y1="97354" x2="42445" y2="9775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02876">
            <a:off x="936171" y="3812406"/>
            <a:ext cx="2950029" cy="2947621"/>
          </a:xfrm>
          <a:prstGeom prst="rect">
            <a:avLst/>
          </a:prstGeom>
          <a:noFill/>
          <a:extLst/>
        </p:spPr>
      </p:pic>
      <p:pic>
        <p:nvPicPr>
          <p:cNvPr id="5133" name="Picture 13" descr="Apple with Bookworm SVG scrapbook cut file cute clipart files for  silhouette cricut pazzles free svgs free svg cuts cute cut fil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389" y="3225345"/>
            <a:ext cx="3632654" cy="3632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97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ll fun education presentation (widescreen).potx" id="{13F266B3-3667-4715-838E-2D35384A824B}" vid="{5EC2A2B6-6A5B-436A-9EF3-6607D16C2EDB}"/>
    </a:ext>
  </a:extLst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F5AFAE-B80F-42D3-94B4-729362BC1BCB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Fall fun education presentation (widescreen)</Template>
  <TotalTime>71</TotalTime>
  <Words>193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Cambria</vt:lpstr>
      <vt:lpstr>Back to School 16x9</vt:lpstr>
      <vt:lpstr>“Canvas”</vt:lpstr>
      <vt:lpstr>¿Que es Canvas?</vt:lpstr>
      <vt:lpstr>Inicio</vt:lpstr>
      <vt:lpstr>Comenzando</vt:lpstr>
      <vt:lpstr>Comenzando</vt:lpstr>
      <vt:lpstr>Comenzando</vt:lpstr>
      <vt:lpstr>PowerPoint Presentation</vt:lpstr>
    </vt:vector>
  </TitlesOfParts>
  <Company>San Felipe Del Rio CISD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“Canvas”</dc:title>
  <dc:creator>Pena, Gabriella</dc:creator>
  <cp:lastModifiedBy>Pena, Gabriella</cp:lastModifiedBy>
  <cp:revision>22</cp:revision>
  <dcterms:created xsi:type="dcterms:W3CDTF">2020-10-06T20:22:51Z</dcterms:created>
  <dcterms:modified xsi:type="dcterms:W3CDTF">2020-10-16T15:03:51Z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